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1484784"/>
            <a:ext cx="7772400" cy="1470025"/>
          </a:xfrm>
        </p:spPr>
        <p:txBody>
          <a:bodyPr/>
          <a:lstStyle/>
          <a:p>
            <a:r>
              <a:rPr lang="ru-RU" b="1" dirty="0"/>
              <a:t>ЛЕКЦИЯ 4 ГРУДЬ И БРЮШКО НАСЕКОМЫХ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272808" cy="1345704"/>
          </a:xfrm>
        </p:spPr>
        <p:txBody>
          <a:bodyPr/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Грудь насекомых и ее придатки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Брюшко насекомых и его придатки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99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/>
              <a:t>Схема строения грудного сегмента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483768" y="764704"/>
          <a:ext cx="4536504" cy="5792767"/>
        </p:xfrm>
        <a:graphic>
          <a:graphicData uri="http://schemas.openxmlformats.org/presentationml/2006/ole">
            <p:oleObj spid="_x0000_s1025" name="Точечный рисунок" r:id="rId3" imgW="7295238" imgH="9266667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806" y="173650"/>
            <a:ext cx="6059016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Сегменты грудного </a:t>
            </a:r>
            <a:r>
              <a:rPr lang="ru-RU" dirty="0" smtClean="0"/>
              <a:t>отдела</a:t>
            </a:r>
            <a:endParaRPr lang="ru-RU" dirty="0"/>
          </a:p>
        </p:txBody>
      </p:sp>
      <p:pic>
        <p:nvPicPr>
          <p:cNvPr id="15362" name="Рисунок 21" descr="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64" y="1196752"/>
            <a:ext cx="86762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336" y="188640"/>
            <a:ext cx="5770984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Строение и типы </a:t>
            </a:r>
            <a:r>
              <a:rPr lang="ru-RU" sz="3200" dirty="0" smtClean="0"/>
              <a:t>конечностей</a:t>
            </a:r>
            <a:endParaRPr lang="ru-RU" sz="32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15616" y="764704"/>
          <a:ext cx="7200800" cy="5844127"/>
        </p:xfrm>
        <a:graphic>
          <a:graphicData uri="http://schemas.openxmlformats.org/presentationml/2006/ole">
            <p:oleObj spid="_x0000_s16385" name="Точечный рисунок" r:id="rId3" imgW="6428571" imgH="5609524" progId="Paint.Pictur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7139136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Концевой членик лапки (</a:t>
            </a:r>
            <a:r>
              <a:rPr lang="ru-RU" sz="3200" dirty="0" err="1"/>
              <a:t>предлапки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17410" name="Picture 2" descr="image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39001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Схема </a:t>
            </a:r>
            <a:r>
              <a:rPr lang="ru-RU" sz="3200" dirty="0" smtClean="0"/>
              <a:t>среднеспинки, </a:t>
            </a:r>
            <a:r>
              <a:rPr lang="ru-RU" sz="3200" dirty="0"/>
              <a:t>прикрепления </a:t>
            </a:r>
            <a:r>
              <a:rPr lang="ru-RU" sz="3200" dirty="0" smtClean="0"/>
              <a:t>и жилкования крыла</a:t>
            </a:r>
            <a:endParaRPr lang="ru-RU" sz="32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39552" y="1556792"/>
          <a:ext cx="8108037" cy="4320480"/>
        </p:xfrm>
        <a:graphic>
          <a:graphicData uri="http://schemas.openxmlformats.org/presentationml/2006/ole">
            <p:oleObj spid="_x0000_s18433" name="Точечный рисунок" r:id="rId3" imgW="8600000" imgH="4600000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/>
              <a:t>1. </a:t>
            </a:r>
            <a:r>
              <a:rPr lang="ru-RU" i="1" dirty="0" smtClean="0"/>
              <a:t>По консистенции: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однородные; 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разнородные (передняя пара):</a:t>
            </a:r>
          </a:p>
          <a:p>
            <a:pPr>
              <a:buNone/>
            </a:pPr>
            <a:r>
              <a:rPr lang="ru-RU" dirty="0"/>
              <a:t>- кожистые (жилкование хорошо заметно - прямокрылые, </a:t>
            </a:r>
            <a:r>
              <a:rPr lang="ru-RU" dirty="0" err="1"/>
              <a:t>богомоловые</a:t>
            </a:r>
            <a:r>
              <a:rPr lang="ru-RU" dirty="0"/>
              <a:t>, </a:t>
            </a:r>
            <a:r>
              <a:rPr lang="ru-RU" dirty="0" err="1"/>
              <a:t>таракановые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полунадкрылья</a:t>
            </a:r>
            <a:r>
              <a:rPr lang="ru-RU" dirty="0"/>
              <a:t>, или </a:t>
            </a:r>
            <a:r>
              <a:rPr lang="ru-RU" dirty="0" err="1"/>
              <a:t>полуэлитры</a:t>
            </a:r>
            <a:r>
              <a:rPr lang="ru-RU" dirty="0"/>
              <a:t> (кожистая или роговая консистенция имеется лишь у основания передних крыльев – клопы);</a:t>
            </a:r>
          </a:p>
          <a:p>
            <a:pPr>
              <a:buNone/>
            </a:pPr>
            <a:r>
              <a:rPr lang="ru-RU" dirty="0"/>
              <a:t>- надкрылья, или </a:t>
            </a:r>
            <a:r>
              <a:rPr lang="ru-RU" dirty="0" err="1"/>
              <a:t>элитры</a:t>
            </a:r>
            <a:r>
              <a:rPr lang="ru-RU" dirty="0"/>
              <a:t> (жилкование практически незаметно – жесткокрылые).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/>
              <a:t>2. По количеству замкнутых ячеек </a:t>
            </a:r>
            <a:endParaRPr lang="ru-RU" dirty="0"/>
          </a:p>
          <a:p>
            <a:pPr>
              <a:buNone/>
            </a:pPr>
            <a:r>
              <a:rPr lang="ru-RU" dirty="0"/>
              <a:t>а) сетчатые (поперечных жилок много – стрекозы, сетчатокрылые, прямокрылые и др.);</a:t>
            </a:r>
          </a:p>
          <a:p>
            <a:pPr>
              <a:buNone/>
            </a:pPr>
            <a:r>
              <a:rPr lang="ru-RU" dirty="0"/>
              <a:t>б) перепончатые (поперечных жилок и замкнутых ячеек менее 20 – равнокрылые, перепончатокрылые, чешуекрылые).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i="1" dirty="0"/>
              <a:t>По степени </a:t>
            </a:r>
            <a:r>
              <a:rPr lang="ru-RU" i="1" dirty="0" err="1"/>
              <a:t>опушения</a:t>
            </a:r>
            <a:r>
              <a:rPr lang="ru-RU" i="1" dirty="0"/>
              <a:t> пластинки крыла чешуйками и волосками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а) голые (волосков или чешуек мало или их нет совсем); </a:t>
            </a:r>
          </a:p>
          <a:p>
            <a:pPr>
              <a:buNone/>
            </a:pPr>
            <a:r>
              <a:rPr lang="ru-RU" dirty="0"/>
              <a:t>б) покрытые (пластинка крыла почти сплошь покрыта чешуйками (бабочки, или чешуекрылые) или короткими многочисленными волосками (ручейники))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брюшка у насекомых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95536" y="1340768"/>
          <a:ext cx="8286459" cy="4896544"/>
        </p:xfrm>
        <a:graphic>
          <a:graphicData uri="http://schemas.openxmlformats.org/presentationml/2006/ole">
            <p:oleObj spid="_x0000_s19457" name="Точечный рисунок" r:id="rId3" imgW="5257143" imgH="2638095" progId="Paint.Pictur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75A9107-5E27-4F56-8894-953FD3290272}"/>
</file>

<file path=customXml/itemProps2.xml><?xml version="1.0" encoding="utf-8"?>
<ds:datastoreItem xmlns:ds="http://schemas.openxmlformats.org/officeDocument/2006/customXml" ds:itemID="{45626DF3-3787-43D7-AAC7-BFE1344E997D}"/>
</file>

<file path=customXml/itemProps3.xml><?xml version="1.0" encoding="utf-8"?>
<ds:datastoreItem xmlns:ds="http://schemas.openxmlformats.org/officeDocument/2006/customXml" ds:itemID="{CD8897BA-CE6A-4450-9301-358B3280CB77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Изображение Paintbrush</vt:lpstr>
      <vt:lpstr>ЛЕКЦИЯ 4 ГРУДЬ И БРЮШКО НАСЕКОМЫХ</vt:lpstr>
      <vt:lpstr>Схема строения грудного сегмента</vt:lpstr>
      <vt:lpstr>Сегменты грудного отдела</vt:lpstr>
      <vt:lpstr>Строение и типы конечностей</vt:lpstr>
      <vt:lpstr>Концевой членик лапки (предлапки)</vt:lpstr>
      <vt:lpstr>Схема среднеспинки, прикрепления и жилкования крыла</vt:lpstr>
      <vt:lpstr>Классификация крыльев</vt:lpstr>
      <vt:lpstr>Классификация крыльев</vt:lpstr>
      <vt:lpstr>Типы брюшка у насекомых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ГРУДЬ И БРЮШКО НАСЕКОМЫХ</dc:title>
  <dc:creator>Галиновский</dc:creator>
  <cp:lastModifiedBy>Галиновский</cp:lastModifiedBy>
  <cp:revision>6</cp:revision>
  <dcterms:created xsi:type="dcterms:W3CDTF">2012-02-01T09:07:26Z</dcterms:created>
  <dcterms:modified xsi:type="dcterms:W3CDTF">2012-02-01T09:26:07Z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